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622" autoAdjust="0"/>
  </p:normalViewPr>
  <p:slideViewPr>
    <p:cSldViewPr>
      <p:cViewPr>
        <p:scale>
          <a:sx n="66" d="100"/>
          <a:sy n="66" d="100"/>
        </p:scale>
        <p:origin x="-58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13574-1E59-4198-957A-83A514881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159B3-5E44-418B-8E11-804E24467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2B37C-D84A-4400-971B-0A67CA39A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55B2-0737-4A83-95AE-4221E3FE3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F914-9F26-4D7F-AA62-987278842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64C9-6FD7-4B2B-889E-F7DE14E7F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A5955-5E1A-4E9A-A4F3-35984ED7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324EE-501D-43FC-BD29-9B0E0268C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8F2B-8F46-4979-9D3E-DD8367840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E7CB-758D-49E9-8AB5-8706C336A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614E0-FCC8-48F5-9CCD-92DEAE5AA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D559AB-309B-44F6-9608-95375EBF7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26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7" r:id="rId9"/>
    <p:sldLayoutId id="2147483723" r:id="rId10"/>
    <p:sldLayoutId id="2147483724" r:id="rId11"/>
  </p:sldLayoutIdLst>
  <p:transition spd="med">
    <p:pull dir="l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                      Toán</a:t>
            </a: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381000" y="1905000"/>
            <a:ext cx="87630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Chia cho số có một chữ số (tiết 67)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600FF"/>
                </a:solidFill>
                <a:latin typeface="Arial" charset="0"/>
              </a:rPr>
              <a:t>Kiểm tra bài cũ :</a:t>
            </a:r>
          </a:p>
          <a:p>
            <a:pPr algn="ctr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Nêu cách chia một tổng cho một số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0" y="26670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 Khi chia một tổng cho một số, nếu các số hạng của tổng </a:t>
            </a:r>
            <a:r>
              <a:rPr lang="vi-VN" sz="4000" b="1">
                <a:latin typeface="Arial" charset="0"/>
              </a:rPr>
              <a:t>đ</a:t>
            </a:r>
            <a:r>
              <a:rPr lang="en-US" sz="4000" b="1">
                <a:latin typeface="Arial" charset="0"/>
              </a:rPr>
              <a:t>ều chia hết cho số chia thì ta có thể chia từng số hạng cho số chia, rồi cộng các kết quả tìm </a:t>
            </a:r>
            <a:r>
              <a:rPr lang="vi-VN" sz="4000" b="1">
                <a:latin typeface="Arial" charset="0"/>
              </a:rPr>
              <a:t>đư</a:t>
            </a:r>
            <a:r>
              <a:rPr lang="en-US" sz="4000" b="1">
                <a:latin typeface="Arial" charset="0"/>
              </a:rPr>
              <a:t>ợc với nhau.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76200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Chia cho số có một chữ số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457200"/>
            <a:ext cx="3505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a) 128472 : 6 = ?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128472   6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 08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   24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      07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        12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           0</a:t>
            </a:r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1219200" y="1295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12192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21412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2133600" y="76200"/>
            <a:ext cx="7162800" cy="763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Chia theo thứ tự từ trái sang phải 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. 12 chia 6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2, viết 2;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2 nhân 6 bằng 12 ; 12 trừ 12 bằng 0, viết 0.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. Hạ 8 ; 8 chia 6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1, viết 1; 1 nhân 6 bằng 6; 8 trừ 6 bằng 2, viết 2.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. Hạ 4,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24; 24 chia 6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4, viết 4;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 nhân 6 bằng 24; 24 trừ 24 bằng 0, viết 0.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. Hạ 7 ; 7 chia 6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1, viết 1 ; 1 nhân 6 bằng 6 ; 7 trừ 6 bằng 1, viết 1.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. Hạ 2,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12 ; 12 chia 6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2, viết 2 ; 2 nhân 6 bằng 12 ; 12 trừ 12 bằng 0, viết 0.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b) 230859 : 5 = ?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1066800"/>
            <a:ext cx="41148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230859     5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30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08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35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09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   4</a:t>
            </a:r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>
            <a:off x="1371600" y="1143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1371600" y="160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1371600" y="1706563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46171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2819400" y="-57150"/>
            <a:ext cx="6477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Chia theo thứ tự từ trái sang phải 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. 23 chia 5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4, viết 4 ; 4 nhân 5 bằng 20 ; 23 trừ 20 bằng 3, viết 3.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. Hạ 0,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30 ; 30 chia 5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6, viết 6 ; 6 nhân 5 bẳng 30 ; 30 trừ 30 bằng 0, viết 0.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. Hạ 8, 8 chia 5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1, viết 1; 1 nhân 5 bằng 5 ; 8 trừ 5 bằng 3, viết 3.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. Hạ 5,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35 ; 35 chia 5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7, viết 7 ; 7 nhân 5 bằng 35 , 35 trừ 35 bằng 0, viết 0.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. Hạ 9; 9 chia 5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1, viết 1;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1 nhân 5 bằng 5 ; 9 trừ 5 bằng 4 , viết 4.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-571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1. Đặt tính rồi tính 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685800"/>
            <a:ext cx="53340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a) 278157 : 3 =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278157         3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08 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  21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     05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       27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        0                               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3276600" y="1600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>
            <a:off x="3276600" y="1981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581400" y="22098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92719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743200" y="6858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92719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486400" y="7620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304968 : 4 =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562600" y="15240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304968      4</a:t>
            </a:r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7086600" y="1676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7086600" y="198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715000" y="2278063"/>
            <a:ext cx="16764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24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09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16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08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0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239000" y="22098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76242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848600" y="7620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76242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00" grpId="0"/>
      <p:bldP spid="8201" grpId="0"/>
      <p:bldP spid="8207" grpId="0"/>
      <p:bldP spid="82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8382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158735       3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1524000"/>
            <a:ext cx="1981200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08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27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  03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     05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       2 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057400" y="1752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52911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81000" y="0"/>
            <a:ext cx="2819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b) 158735 : 3 =</a:t>
            </a:r>
          </a:p>
        </p:txBody>
      </p:sp>
      <p:sp>
        <p:nvSpPr>
          <p:cNvPr id="11270" name="Line 10"/>
          <p:cNvSpPr>
            <a:spLocks noChangeShapeType="1"/>
          </p:cNvSpPr>
          <p:nvPr/>
        </p:nvSpPr>
        <p:spPr bwMode="auto">
          <a:xfrm>
            <a:off x="1828800" y="762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>
            <a:off x="1676400" y="1524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124200" y="0"/>
            <a:ext cx="205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52911 d</a:t>
            </a:r>
            <a:r>
              <a:rPr lang="vi-VN" b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2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72000" y="9906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475908 : 5 =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267200" y="228600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475908      5</a:t>
            </a:r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>
            <a:off x="57912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7"/>
          <p:cNvSpPr>
            <a:spLocks noChangeShapeType="1"/>
          </p:cNvSpPr>
          <p:nvPr/>
        </p:nvSpPr>
        <p:spPr bwMode="auto">
          <a:xfrm>
            <a:off x="5791200" y="2819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267200" y="3116263"/>
            <a:ext cx="16764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rgbClr val="6600FF"/>
                </a:solidFill>
                <a:latin typeface="Arial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09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40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  08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FF"/>
                </a:solidFill>
                <a:latin typeface="Arial" charset="0"/>
              </a:rPr>
              <a:t>          3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943600" y="3048000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95181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858000" y="1020763"/>
            <a:ext cx="2438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95181 d</a:t>
            </a:r>
            <a:r>
              <a:rPr lang="vi-VN" b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3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3" grpId="0"/>
      <p:bldP spid="9224" grpId="0"/>
      <p:bldP spid="9225" grpId="0"/>
      <p:bldP spid="9228" grpId="0"/>
      <p:bldP spid="9229" grpId="0"/>
      <p:bldP spid="9231" grpId="0"/>
      <p:bldP spid="9235" grpId="0"/>
      <p:bldP spid="92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76200"/>
            <a:ext cx="9525000" cy="20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Arial"/>
              </a:rPr>
              <a:t>2</a:t>
            </a:r>
            <a:r>
              <a:rPr lang="en-US" sz="3600" b="1">
                <a:latin typeface="Arial"/>
              </a:rPr>
              <a:t>. Ng</a:t>
            </a:r>
            <a:r>
              <a:rPr lang="vi-VN" sz="3600" b="1">
                <a:latin typeface="Arial"/>
              </a:rPr>
              <a:t>ư</a:t>
            </a:r>
            <a:r>
              <a:rPr lang="en-US" sz="3600" b="1">
                <a:latin typeface="Arial"/>
              </a:rPr>
              <a:t>ời </a:t>
            </a:r>
            <a:r>
              <a:rPr lang="en-US" sz="3600" b="1" err="1">
                <a:latin typeface="Arial"/>
              </a:rPr>
              <a:t>ta</a:t>
            </a:r>
            <a:r>
              <a:rPr lang="en-US" sz="3600" b="1">
                <a:latin typeface="Arial"/>
              </a:rPr>
              <a:t> </a:t>
            </a:r>
            <a:r>
              <a:rPr lang="vi-VN" sz="3600" b="1">
                <a:latin typeface="Arial"/>
              </a:rPr>
              <a:t>đ</a:t>
            </a:r>
            <a:r>
              <a:rPr lang="en-US" sz="3600" b="1">
                <a:latin typeface="Arial"/>
              </a:rPr>
              <a:t>ổ </a:t>
            </a:r>
            <a:r>
              <a:rPr lang="vi-VN" sz="3600" b="1">
                <a:latin typeface="Arial"/>
              </a:rPr>
              <a:t>đ</a:t>
            </a:r>
            <a:r>
              <a:rPr lang="en-US" sz="3600" b="1">
                <a:latin typeface="Arial"/>
              </a:rPr>
              <a:t>ều </a:t>
            </a:r>
            <a:r>
              <a:rPr lang="en-US" sz="3600" b="1" dirty="0">
                <a:latin typeface="Arial"/>
              </a:rPr>
              <a:t>128610 </a:t>
            </a:r>
            <a:r>
              <a:rPr lang="en-US" sz="3600" b="1" err="1">
                <a:latin typeface="Arial"/>
              </a:rPr>
              <a:t>lít</a:t>
            </a:r>
            <a:r>
              <a:rPr lang="en-US" sz="3600" b="1">
                <a:latin typeface="Arial"/>
              </a:rPr>
              <a:t> x</a:t>
            </a:r>
            <a:r>
              <a:rPr lang="vi-VN" sz="3600" b="1">
                <a:latin typeface="Arial"/>
              </a:rPr>
              <a:t>ă</a:t>
            </a:r>
            <a:r>
              <a:rPr lang="en-US" sz="3600" b="1">
                <a:latin typeface="Arial"/>
              </a:rPr>
              <a:t>ng vào 6 bể. Hỏi mỗi bể </a:t>
            </a:r>
            <a:r>
              <a:rPr lang="vi-VN" sz="3600" b="1">
                <a:latin typeface="Arial"/>
              </a:rPr>
              <a:t>đ</a:t>
            </a:r>
            <a:r>
              <a:rPr lang="en-US" sz="3600" b="1">
                <a:latin typeface="Arial"/>
              </a:rPr>
              <a:t>ó có </a:t>
            </a:r>
            <a:r>
              <a:rPr lang="en-US" sz="3600" b="1" err="1">
                <a:latin typeface="Arial"/>
              </a:rPr>
              <a:t>bao</a:t>
            </a:r>
            <a:r>
              <a:rPr lang="en-US" sz="3600" b="1">
                <a:latin typeface="Arial"/>
              </a:rPr>
              <a:t> nhiêu </a:t>
            </a:r>
            <a:r>
              <a:rPr lang="en-US" sz="3600" b="1" err="1">
                <a:latin typeface="Arial"/>
              </a:rPr>
              <a:t>lít</a:t>
            </a:r>
            <a:r>
              <a:rPr lang="en-US" sz="3600" b="1">
                <a:latin typeface="Arial"/>
              </a:rPr>
              <a:t> x</a:t>
            </a:r>
            <a:r>
              <a:rPr lang="vi-VN" sz="3600" b="1">
                <a:latin typeface="Arial"/>
              </a:rPr>
              <a:t>ă</a:t>
            </a:r>
            <a:r>
              <a:rPr lang="en-US" sz="3600" b="1">
                <a:latin typeface="Arial"/>
              </a:rPr>
              <a:t>ng </a:t>
            </a:r>
            <a:r>
              <a:rPr lang="en-US" sz="3600" b="1" dirty="0">
                <a:latin typeface="Arial"/>
              </a:rPr>
              <a:t>?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Arial"/>
              </a:rPr>
              <a:t>                                   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304800" y="2971800"/>
            <a:ext cx="9448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600FF"/>
                </a:solidFill>
                <a:latin typeface="Arial" charset="0"/>
              </a:rPr>
              <a:t>Bài giải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                      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Số lít x</a:t>
            </a:r>
            <a:r>
              <a:rPr lang="vi-VN" sz="3600" b="1">
                <a:solidFill>
                  <a:srgbClr val="FF0000"/>
                </a:solidFill>
                <a:latin typeface="Arial" charset="0"/>
              </a:rPr>
              <a:t>ă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ng mỗi bể </a:t>
            </a:r>
            <a:r>
              <a:rPr lang="vi-VN" sz="36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ó có là :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                         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128610 : 6 = 21435 (lít)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                         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Đáp số :   21435 lít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4267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Củng cố, dặn dò :</a:t>
            </a: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762000" y="2590800"/>
            <a:ext cx="8001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Nêu  cách chia cho số có một chữ số ?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81000" y="4267200"/>
            <a:ext cx="8001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Arial" charset="0"/>
                <a:cs typeface="Times New Roman" pitchFamily="18" charset="0"/>
              </a:rPr>
              <a:t>- Về tập làm lại bài.  Chuẩn bị bài sau.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623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VNI-Times</vt:lpstr>
      <vt:lpstr>Arial</vt:lpstr>
      <vt:lpstr>Calibri</vt:lpstr>
      <vt:lpstr>Constantia</vt:lpstr>
      <vt:lpstr>Wingdings 2</vt:lpstr>
      <vt:lpstr>Times New Roman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CSTeam</cp:lastModifiedBy>
  <cp:revision>28</cp:revision>
  <dcterms:created xsi:type="dcterms:W3CDTF">2009-10-24T12:22:52Z</dcterms:created>
  <dcterms:modified xsi:type="dcterms:W3CDTF">2016-06-30T02:11:44Z</dcterms:modified>
</cp:coreProperties>
</file>